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58" r:id="rId5"/>
    <p:sldId id="279" r:id="rId6"/>
    <p:sldId id="269" r:id="rId7"/>
    <p:sldId id="261" r:id="rId8"/>
    <p:sldId id="282" r:id="rId9"/>
    <p:sldId id="264" r:id="rId10"/>
    <p:sldId id="270" r:id="rId11"/>
    <p:sldId id="286" r:id="rId12"/>
    <p:sldId id="267" r:id="rId13"/>
    <p:sldId id="268" r:id="rId14"/>
    <p:sldId id="280" r:id="rId15"/>
    <p:sldId id="283" r:id="rId16"/>
    <p:sldId id="272" r:id="rId17"/>
    <p:sldId id="262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4660"/>
  </p:normalViewPr>
  <p:slideViewPr>
    <p:cSldViewPr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trathairdps.vic.edu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</p:spPr>
        <p:txBody>
          <a:bodyPr/>
          <a:lstStyle/>
          <a:p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7854696" cy="1752600"/>
          </a:xfrm>
        </p:spPr>
        <p:txBody>
          <a:bodyPr/>
          <a:lstStyle/>
          <a:p>
            <a:r>
              <a:rPr lang="en-AU" dirty="0" smtClean="0"/>
              <a:t>STRATHAIRD PRIMARY SCHOOL</a:t>
            </a:r>
          </a:p>
          <a:p>
            <a:r>
              <a:rPr lang="en-AU" dirty="0" smtClean="0"/>
              <a:t>MAY 2012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02022077\Desktop\Kabv awards docs for judge\eeg photos 2011 12\frog pond Feb 2012 044.jpg"/>
          <p:cNvPicPr>
            <a:picLocks noChangeAspect="1" noChangeArrowheads="1"/>
          </p:cNvPicPr>
          <p:nvPr/>
        </p:nvPicPr>
        <p:blipFill>
          <a:blip r:embed="rId3" cstate="print"/>
          <a:srcRect b="12041"/>
          <a:stretch>
            <a:fillRect/>
          </a:stretch>
        </p:blipFill>
        <p:spPr bwMode="auto">
          <a:xfrm>
            <a:off x="2362200" y="3962400"/>
            <a:ext cx="3754438" cy="2476535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1524000" y="3352800"/>
            <a:ext cx="1600200" cy="990600"/>
          </a:xfrm>
          <a:prstGeom prst="cloudCallout">
            <a:avLst>
              <a:gd name="adj1" fmla="val 69077"/>
              <a:gd name="adj2" fmla="val 442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+mj-lt"/>
              </a:rPr>
              <a:t>Where are those taddies?</a:t>
            </a:r>
            <a:endParaRPr lang="en-A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791200" y="4038600"/>
            <a:ext cx="1600200" cy="1143000"/>
          </a:xfrm>
          <a:prstGeom prst="cloudCallout">
            <a:avLst>
              <a:gd name="adj1" fmla="val -86263"/>
              <a:gd name="adj2" fmla="val -114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+mj-lt"/>
              </a:rPr>
              <a:t>Perhaps they’ve turned into frogs!</a:t>
            </a:r>
            <a:endParaRPr lang="en-AU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165475" cy="237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648200"/>
          </a:xfrm>
        </p:spPr>
        <p:txBody>
          <a:bodyPr/>
          <a:lstStyle/>
          <a:p>
            <a:r>
              <a:rPr lang="en-AU" dirty="0" smtClean="0"/>
              <a:t>It was a huge planting project</a:t>
            </a:r>
          </a:p>
          <a:p>
            <a:pPr lvl="1"/>
            <a:r>
              <a:rPr lang="en-AU" dirty="0" smtClean="0"/>
              <a:t>870 students, teachers and parents </a:t>
            </a:r>
          </a:p>
          <a:p>
            <a:pPr lvl="1">
              <a:buNone/>
            </a:pPr>
            <a:r>
              <a:rPr lang="en-AU" dirty="0" smtClean="0"/>
              <a:t>planted over 3500 plants in April and </a:t>
            </a:r>
          </a:p>
          <a:p>
            <a:pPr lvl="1">
              <a:buNone/>
            </a:pPr>
            <a:r>
              <a:rPr lang="en-AU" dirty="0" smtClean="0"/>
              <a:t>June 2011</a:t>
            </a:r>
          </a:p>
          <a:p>
            <a:pPr lvl="8">
              <a:buNone/>
            </a:pPr>
            <a:endParaRPr lang="en-AU" dirty="0" smtClean="0"/>
          </a:p>
        </p:txBody>
      </p:sp>
      <p:pic>
        <p:nvPicPr>
          <p:cNvPr id="1026" name="Picture 2" descr="C:\Users\02022077\Desktop\Kabv awards docs for judge\eeg photos 2011 12\ecosystem garden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1716">
            <a:off x="212063" y="4346914"/>
            <a:ext cx="2700140" cy="202510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r="41854"/>
          <a:stretch>
            <a:fillRect/>
          </a:stretch>
        </p:blipFill>
        <p:spPr bwMode="auto">
          <a:xfrm>
            <a:off x="7275447" y="4591548"/>
            <a:ext cx="1619069" cy="208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80597">
            <a:off x="4145008" y="4539081"/>
            <a:ext cx="2327182" cy="174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400" dirty="0" smtClean="0"/>
              <a:t>Our whole school learning program:</a:t>
            </a:r>
            <a:endParaRPr lang="en-AU" sz="4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389120"/>
          </a:xfrm>
        </p:spPr>
        <p:txBody>
          <a:bodyPr/>
          <a:lstStyle/>
          <a:p>
            <a:r>
              <a:rPr lang="en-AU" dirty="0" smtClean="0"/>
              <a:t>Our endangered ecosystem garden is linked to our classroom and specialist learning programs.</a:t>
            </a:r>
            <a:endParaRPr lang="en-A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400" dirty="0" smtClean="0"/>
              <a:t>Our whole school learning program:</a:t>
            </a:r>
            <a:endParaRPr lang="en-AU" sz="4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48758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dirty="0" smtClean="0"/>
              <a:t>Maximizing the learning opportunities: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389120"/>
          </a:xfrm>
        </p:spPr>
        <p:txBody>
          <a:bodyPr/>
          <a:lstStyle/>
          <a:p>
            <a:pPr lvl="1"/>
            <a:r>
              <a:rPr lang="en-AU" dirty="0" smtClean="0"/>
              <a:t>Solar power to drive the pond aerator – </a:t>
            </a:r>
            <a:r>
              <a:rPr lang="en-AU" i="1" dirty="0" smtClean="0"/>
              <a:t>How does that work?</a:t>
            </a:r>
          </a:p>
          <a:p>
            <a:pPr lvl="1"/>
            <a:r>
              <a:rPr lang="en-AU" dirty="0" smtClean="0"/>
              <a:t>Bench made out of recycled plastic bags – </a:t>
            </a:r>
            <a:r>
              <a:rPr lang="en-AU" i="1" dirty="0" smtClean="0"/>
              <a:t>How can a bench be made our of plastic bags?</a:t>
            </a:r>
          </a:p>
          <a:p>
            <a:pPr lvl="1">
              <a:buNone/>
            </a:pPr>
            <a:endParaRPr lang="en-A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62400"/>
            <a:ext cx="2968351" cy="22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00400"/>
            <a:ext cx="2943940" cy="22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02022077\Pictures\Microsoft Clip Organizer\j04298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90800"/>
            <a:ext cx="419099" cy="512233"/>
          </a:xfrm>
          <a:prstGeom prst="rect">
            <a:avLst/>
          </a:prstGeom>
          <a:noFill/>
        </p:spPr>
      </p:pic>
      <p:pic>
        <p:nvPicPr>
          <p:cNvPr id="4" name="Picture 3" descr="C:\Users\02022077\AppData\Local\Microsoft\Windows\Temporary Internet Files\Content.IE5\B0FI9A2K\MC90043438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752600"/>
            <a:ext cx="347819" cy="548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dirty="0" smtClean="0"/>
              <a:t>Maximizing the learning opportunities: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lvl="1"/>
            <a:r>
              <a:rPr lang="en-AU" dirty="0" smtClean="0"/>
              <a:t>Bird boxes for our garden, assembled and painted by our students.</a:t>
            </a:r>
          </a:p>
          <a:p>
            <a:pPr lvl="1">
              <a:buNone/>
            </a:pPr>
            <a:endParaRPr lang="en-AU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02022077\Desktop\Kabv awards docs for judge\eeg photos 2011 12\birdboxes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7222">
            <a:off x="1317361" y="3214209"/>
            <a:ext cx="2265958" cy="14478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029200" y="2590800"/>
            <a:ext cx="254127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dirty="0" smtClean="0"/>
              <a:t>Maximizing the learning opportunities: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lvl="1"/>
            <a:r>
              <a:rPr lang="en-AU" dirty="0" smtClean="0"/>
              <a:t>Mosaic feature display designed and made by our students.</a:t>
            </a:r>
          </a:p>
          <a:p>
            <a:pPr lvl="1">
              <a:buNone/>
            </a:pPr>
            <a:endParaRPr lang="en-AU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02022077\Desktop\Kabv awards docs for judge\eeg photos 2011 12\P101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3882188" cy="2911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dirty="0" smtClean="0"/>
              <a:t>Maximizing the learning opportunities: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lvl="1"/>
            <a:r>
              <a:rPr lang="en-AU" dirty="0" smtClean="0"/>
              <a:t>Our School Frog Pond website with regular blogs and photos – follow the link at </a:t>
            </a:r>
            <a:r>
              <a:rPr lang="en-AU" dirty="0" smtClean="0">
                <a:solidFill>
                  <a:schemeClr val="tx2"/>
                </a:solidFill>
              </a:rPr>
              <a:t> </a:t>
            </a:r>
            <a:r>
              <a:rPr lang="en-AU" dirty="0" smtClean="0">
                <a:solidFill>
                  <a:schemeClr val="tx2"/>
                </a:solidFill>
                <a:hlinkClick r:id="rId2"/>
              </a:rPr>
              <a:t>www.strathairdps.vic.edu.au</a:t>
            </a:r>
            <a:endParaRPr lang="en-AU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lvl="1"/>
            <a:endParaRPr lang="en-AU" dirty="0" smtClean="0">
              <a:solidFill>
                <a:srgbClr val="0070C0"/>
              </a:solidFill>
            </a:endParaRPr>
          </a:p>
          <a:p>
            <a:pPr lvl="1"/>
            <a:endParaRPr lang="en-AU" dirty="0" smtClean="0"/>
          </a:p>
          <a:p>
            <a:pPr lvl="1">
              <a:buNone/>
            </a:pPr>
            <a:endParaRPr lang="en-A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8947" t="12421" r="18947" b="5053"/>
          <a:stretch>
            <a:fillRect/>
          </a:stretch>
        </p:blipFill>
        <p:spPr bwMode="auto">
          <a:xfrm>
            <a:off x="381000" y="28194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17808" t="10959" r="19178" b="5753"/>
          <a:stretch>
            <a:fillRect/>
          </a:stretch>
        </p:blipFill>
        <p:spPr bwMode="auto">
          <a:xfrm>
            <a:off x="4495800" y="2590800"/>
            <a:ext cx="40586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61722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 smtClean="0"/>
              <a:t>Blog maintained by Piper Year 6</a:t>
            </a:r>
            <a:endParaRPr lang="en-AU" sz="1200" b="1" i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389120"/>
          </a:xfrm>
        </p:spPr>
        <p:txBody>
          <a:bodyPr/>
          <a:lstStyle/>
          <a:p>
            <a:r>
              <a:rPr lang="en-AU" dirty="0" smtClean="0"/>
              <a:t>Our dry creek</a:t>
            </a:r>
          </a:p>
          <a:p>
            <a:pPr>
              <a:buNone/>
            </a:pPr>
            <a:r>
              <a:rPr lang="en-AU" dirty="0" smtClean="0"/>
              <a:t>bed is sometimes</a:t>
            </a:r>
          </a:p>
          <a:p>
            <a:pPr>
              <a:buNone/>
            </a:pPr>
            <a:r>
              <a:rPr lang="en-AU" dirty="0" smtClean="0"/>
              <a:t>a REAL creek and</a:t>
            </a:r>
          </a:p>
          <a:p>
            <a:pPr>
              <a:buNone/>
            </a:pPr>
            <a:r>
              <a:rPr lang="en-AU" dirty="0" smtClean="0"/>
              <a:t>the frogs love it!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7526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819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AU" dirty="0" smtClean="0"/>
              <a:t>	Many thanks to the staff, students and parents of </a:t>
            </a:r>
            <a:r>
              <a:rPr lang="en-AU" sz="2800" b="1" dirty="0" smtClean="0">
                <a:solidFill>
                  <a:schemeClr val="accent4">
                    <a:lumMod val="50000"/>
                  </a:schemeClr>
                </a:solidFill>
              </a:rPr>
              <a:t>Strathaird Primary School </a:t>
            </a:r>
            <a:r>
              <a:rPr lang="en-AU" dirty="0" smtClean="0"/>
              <a:t>for their passion and commitment to the environment and particularly our school environment.</a:t>
            </a:r>
          </a:p>
          <a:p>
            <a:pPr algn="ctr"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 algn="ctr">
              <a:buNone/>
            </a:pPr>
            <a:r>
              <a:rPr lang="en-AU" b="1" i="1" dirty="0" smtClean="0"/>
              <a:t>	</a:t>
            </a:r>
            <a:endParaRPr lang="en-AU" sz="2400" dirty="0" smtClean="0"/>
          </a:p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02022077\Desktop\Kabv awards docs for judge\eeg photos 2011 12\frog pond Feb 2012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3602849" cy="27018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941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dirty="0" smtClean="0"/>
              <a:t>	</a:t>
            </a:r>
          </a:p>
          <a:p>
            <a:pPr algn="ctr">
              <a:buNone/>
            </a:pPr>
            <a:r>
              <a:rPr lang="en-AU" sz="2400" b="1" i="1" dirty="0" smtClean="0"/>
              <a:t>We are a small part of a big world but every little bit helps and together we can make a difference towards a sustainable global future.</a:t>
            </a:r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02022077\AppData\Local\Microsoft\Windows\Temporary Internet Files\Content.IE5\4NAYLXVI\MC90043153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038600"/>
            <a:ext cx="1753121" cy="1753121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10540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0670">
            <a:off x="5574985" y="4003458"/>
            <a:ext cx="771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AU" dirty="0" smtClean="0"/>
              <a:t>The journey begins…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AU" dirty="0" smtClean="0"/>
              <a:t>From 2009 – </a:t>
            </a:r>
          </a:p>
          <a:p>
            <a:pPr lvl="1"/>
            <a:r>
              <a:rPr lang="en-AU" b="1" i="1" dirty="0" smtClean="0"/>
              <a:t>Sustainability became a school priority and a whole school focus</a:t>
            </a:r>
            <a:r>
              <a:rPr lang="en-AU" dirty="0" smtClean="0"/>
              <a:t>. </a:t>
            </a:r>
          </a:p>
          <a:p>
            <a:pPr lvl="1"/>
            <a:r>
              <a:rPr lang="en-AU" dirty="0" smtClean="0"/>
              <a:t>We employed a fulltime Sustainability Teacher.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AU" dirty="0" smtClean="0"/>
              <a:t>The journey begins…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r>
              <a:rPr lang="en-AU" b="1" i="1" dirty="0" smtClean="0"/>
              <a:t>Our school leaders wanted to develop a large sustainability project that would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Educate children about the environment.</a:t>
            </a:r>
          </a:p>
          <a:p>
            <a:pPr lvl="1"/>
            <a:r>
              <a:rPr lang="en-AU" dirty="0" smtClean="0"/>
              <a:t>Educate children about ecosystems, how they function, how species become endangered and the importance of looking after our world. </a:t>
            </a:r>
          </a:p>
          <a:p>
            <a:pPr lvl="1"/>
            <a:r>
              <a:rPr lang="en-AU" dirty="0" smtClean="0"/>
              <a:t>Inspire in children a love of nature and the environment.</a:t>
            </a:r>
          </a:p>
          <a:p>
            <a:pPr lvl="1"/>
            <a:r>
              <a:rPr lang="en-AU" dirty="0" smtClean="0"/>
              <a:t>Inspire children to become active, global citizens who are advocates for the environment and a sustainable world. 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AU" dirty="0" smtClean="0"/>
              <a:t>The journey begins…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Our school leaders had a vision to develop a special garden, that would re-establish an ecosystem that is now endangered in the City of Casey.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Ideas were gathered from the School community:</a:t>
            </a:r>
          </a:p>
          <a:p>
            <a:pPr lvl="1"/>
            <a:r>
              <a:rPr lang="en-AU" dirty="0" smtClean="0"/>
              <a:t>Drawings and ideas from students.</a:t>
            </a:r>
          </a:p>
          <a:p>
            <a:pPr lvl="1"/>
            <a:r>
              <a:rPr lang="en-AU" dirty="0" smtClean="0"/>
              <a:t>Sharing of ideas from staff, parents and school council.</a:t>
            </a:r>
          </a:p>
          <a:p>
            <a:pPr lvl="1"/>
            <a:r>
              <a:rPr lang="en-AU" dirty="0" smtClean="0"/>
              <a:t>Ideas from the City of Casey.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AU" dirty="0" smtClean="0"/>
              <a:t>The journey begins…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438400"/>
            <a:ext cx="4776787" cy="39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8229600" cy="7315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AU" sz="2600" dirty="0" smtClean="0"/>
              <a:t>The City of Casey helped us to identify an endangered ecosystem.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AU" dirty="0" smtClean="0"/>
              <a:t>The journey begins…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lvl="1"/>
            <a:r>
              <a:rPr lang="en-AU" dirty="0" smtClean="0"/>
              <a:t>Our ideas were integrated into a professional drawing of the garden.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6096000" cy="42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Establishing the </a:t>
            </a:r>
          </a:p>
          <a:p>
            <a:pPr>
              <a:buNone/>
            </a:pPr>
            <a:r>
              <a:rPr lang="en-AU" dirty="0" smtClean="0"/>
              <a:t>    garden in stages</a:t>
            </a:r>
          </a:p>
          <a:p>
            <a:pPr>
              <a:buNone/>
            </a:pPr>
            <a:endParaRPr lang="en-AU" dirty="0" smtClean="0"/>
          </a:p>
          <a:p>
            <a:pPr lvl="1"/>
            <a:r>
              <a:rPr lang="en-AU" dirty="0" smtClean="0"/>
              <a:t>The frog pond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 l="21383" t="11348" r="22668" b="5674"/>
          <a:stretch>
            <a:fillRect/>
          </a:stretch>
        </p:blipFill>
        <p:spPr bwMode="auto">
          <a:xfrm>
            <a:off x="3962400" y="1905000"/>
            <a:ext cx="47354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400" dirty="0" smtClean="0"/>
              <a:t>Our whole school learning program:</a:t>
            </a:r>
            <a:endParaRPr lang="en-AU" sz="4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pPr lvl="1"/>
            <a:r>
              <a:rPr lang="en-AU" dirty="0" smtClean="0"/>
              <a:t>We had many fantastic parents and children helping us to make the frog pond.</a:t>
            </a:r>
          </a:p>
          <a:p>
            <a:pPr>
              <a:buNone/>
            </a:pP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2050" name="Picture 2" descr="C:\Users\02022077\Desktop\Kabv awards docs for judge\eeg photos 2011 12\permission\IMG_2233.jpg"/>
          <p:cNvPicPr>
            <a:picLocks noChangeAspect="1" noChangeArrowheads="1"/>
          </p:cNvPicPr>
          <p:nvPr/>
        </p:nvPicPr>
        <p:blipFill>
          <a:blip r:embed="rId3" cstate="print"/>
          <a:srcRect l="10162" t="19048"/>
          <a:stretch>
            <a:fillRect/>
          </a:stretch>
        </p:blipFill>
        <p:spPr bwMode="auto">
          <a:xfrm>
            <a:off x="790376" y="2666999"/>
            <a:ext cx="3028750" cy="2038350"/>
          </a:xfrm>
          <a:prstGeom prst="rect">
            <a:avLst/>
          </a:prstGeom>
          <a:noFill/>
        </p:spPr>
      </p:pic>
      <p:pic>
        <p:nvPicPr>
          <p:cNvPr id="2051" name="Picture 3" descr="C:\Users\02022077\Desktop\Kabv awards docs for judge\David P\IMG_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9811">
            <a:off x="4471368" y="2543174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C:\Users\02022077\Desktop\Kabv awards docs for judge\David P\IMG_1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724400"/>
            <a:ext cx="2460399" cy="1837611"/>
          </a:xfrm>
          <a:prstGeom prst="rect">
            <a:avLst/>
          </a:prstGeom>
          <a:noFill/>
        </p:spPr>
      </p:pic>
      <p:pic>
        <p:nvPicPr>
          <p:cNvPr id="2054" name="Picture 6" descr="C:\Users\02022077\Desktop\Kabv awards docs for judge\David P\IMG_2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40572">
            <a:off x="1250314" y="4611222"/>
            <a:ext cx="2467188" cy="1842681"/>
          </a:xfrm>
          <a:prstGeom prst="rect">
            <a:avLst/>
          </a:prstGeom>
          <a:noFill/>
        </p:spPr>
      </p:pic>
      <p:pic>
        <p:nvPicPr>
          <p:cNvPr id="2055" name="Picture 7" descr="C:\Users\02022077\Desktop\Kabv awards docs for judge\David P\IMG_0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419600"/>
            <a:ext cx="2590800" cy="19350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Endangered Ecosystem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8200"/>
          </a:xfrm>
        </p:spPr>
        <p:txBody>
          <a:bodyPr/>
          <a:lstStyle/>
          <a:p>
            <a:pPr lvl="1"/>
            <a:r>
              <a:rPr lang="en-AU" dirty="0" smtClean="0"/>
              <a:t>Vivian from the Maryknoll Indigenous Nursery grew our plants from seeds and cuttings. Many seeds are rare and needed to be gathered from reserves. </a:t>
            </a:r>
          </a:p>
          <a:p>
            <a:pPr lvl="1"/>
            <a:r>
              <a:rPr lang="en-AU" dirty="0" smtClean="0"/>
              <a:t>Many of the plants are bird and butterfly attracting plants.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624121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5353">
            <a:off x="5561517" y="4002054"/>
            <a:ext cx="2764221" cy="221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02022077\Desktop\Kabv awards docs for judge\eeg photos 2011 12\vivian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0448">
            <a:off x="2108694" y="3388236"/>
            <a:ext cx="2358579" cy="25367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1463</TotalTime>
  <Words>459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Endangered Ecosystem Garden</vt:lpstr>
      <vt:lpstr>The journey begins…</vt:lpstr>
      <vt:lpstr>The journey begins…</vt:lpstr>
      <vt:lpstr>The journey begins…</vt:lpstr>
      <vt:lpstr>The journey begins…</vt:lpstr>
      <vt:lpstr>The journey begins…</vt:lpstr>
      <vt:lpstr>Endangered Ecosystem Garden</vt:lpstr>
      <vt:lpstr>Our whole school learning program:</vt:lpstr>
      <vt:lpstr>Endangered Ecosystem Garden</vt:lpstr>
      <vt:lpstr>Endangered Ecosystem Garden</vt:lpstr>
      <vt:lpstr>Our whole school learning program:</vt:lpstr>
      <vt:lpstr>Our whole school learning program:</vt:lpstr>
      <vt:lpstr>Maximizing the learning opportunities:</vt:lpstr>
      <vt:lpstr>Maximizing the learning opportunities:</vt:lpstr>
      <vt:lpstr>Maximizing the learning opportunities:</vt:lpstr>
      <vt:lpstr>Maximizing the learning opportunities:</vt:lpstr>
      <vt:lpstr>Endangered Ecosystem Garden</vt:lpstr>
      <vt:lpstr>Endangered Ecosystem Garden</vt:lpstr>
      <vt:lpstr>Endangered Ecosystem Garden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Kennedy</dc:creator>
  <cp:lastModifiedBy>Laura Mills</cp:lastModifiedBy>
  <cp:revision>125</cp:revision>
  <dcterms:created xsi:type="dcterms:W3CDTF">2006-08-16T00:00:00Z</dcterms:created>
  <dcterms:modified xsi:type="dcterms:W3CDTF">2014-11-03T03:36:59Z</dcterms:modified>
</cp:coreProperties>
</file>